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1189" r:id="rId36"/>
    <p:sldId id="290" r:id="rId37"/>
    <p:sldId id="1187" r:id="rId38"/>
    <p:sldId id="291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702" autoAdjust="0"/>
  </p:normalViewPr>
  <p:slideViewPr>
    <p:cSldViewPr snapToGrid="0" snapToObjects="1">
      <p:cViewPr varScale="1">
        <p:scale>
          <a:sx n="151" d="100"/>
          <a:sy n="151" d="100"/>
        </p:scale>
        <p:origin x="71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90D8A-E628-F548-97BD-CF7C75518CE1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ADBAA-E117-1945-BFEC-878533AF63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50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Generalized the L1 constraint by including the L2 norms of the variables and imposing constraints on the L12 norm. </a:t>
            </a:r>
          </a:p>
          <a:p>
            <a:r>
              <a:rPr lang="en-US" dirty="0"/>
              <a:t>Set a limit for the norm which becomes the L1 norm of these L2 norms.</a:t>
            </a:r>
          </a:p>
          <a:p>
            <a:r>
              <a:rPr lang="en-US" dirty="0"/>
              <a:t>The L2 norms here are the sq of SS of all loadings that belong to the same variable.</a:t>
            </a:r>
          </a:p>
          <a:p>
            <a:r>
              <a:rPr lang="en-US" dirty="0"/>
              <a:t>With this new constraints, we sparsify a group of loadings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3EACD-AB75-4F01-84E2-94209E5E1D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bj-nyJyP-Q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allison_hors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allison_hors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Singular Value Decomposition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Vincent Guillemot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xtmp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readxl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read_excel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"../data/simul.xlsx"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as.matrix</a:t>
            </a:r>
            <a:r>
              <a:rPr>
                <a:latin typeface="Courier"/>
              </a:rPr>
              <a:t>(xtmp[,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rownames</a:t>
            </a:r>
            <a:r>
              <a:rPr>
                <a:latin typeface="Courier"/>
              </a:rPr>
              <a:t>(x)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xtmp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Ind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screeplot</a:t>
            </a:r>
          </a:p>
        </p:txBody>
      </p:sp>
      <p:pic>
        <p:nvPicPr>
          <p:cNvPr id="3" name="Picture 1" descr="SparseGSVD_equations_andCo_files/figure-pptx/scree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individual map</a:t>
            </a:r>
          </a:p>
        </p:txBody>
      </p:sp>
      <p:pic>
        <p:nvPicPr>
          <p:cNvPr id="3" name="Picture 1" descr="SparseGSVD_equations_andCo_files/figure-pptx/individuals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circle of correlation</a:t>
            </a:r>
          </a:p>
        </p:txBody>
      </p:sp>
      <p:pic>
        <p:nvPicPr>
          <p:cNvPr id="3" name="Picture 1" descr="SparseGSVD_equations_andCo_files/figure-pptx/variables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Vocabulary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French versus English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“Aaaaah, mais ACP en fait c’est la PCA !”</a:t>
            </a:r>
          </a:p>
          <a:p>
            <a:pPr marL="0" lvl="0" indent="0">
              <a:buNone/>
            </a:pPr>
            <a:r>
              <a:rPr i="1"/>
              <a:t>(Anonymous student, after 6 hours of teaching PCA in French)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French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PCA = principal component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ACP = analyse en composantes principales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SVD = singular value decomposition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SVD = décomposition en valeurs singulières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EVD = eigenvalue decomposition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décomposition en éléments propres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ICA = independent component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ICA = analyse en composantes indépendantes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MDS = multidimensional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MDS = multidimensional scaling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vocabulary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t>Base methods:</a:t>
                </a:r>
              </a:p>
              <a:p>
                <a:pPr lvl="0"/>
                <a:r>
                  <a:rPr>
                    <a:latin typeface="Courier"/>
                  </a:rPr>
                  <a:t>eigen</a:t>
                </a:r>
                <a:r>
                  <a:t> for eigenvalue decomposition, </a:t>
                </a:r>
                <a:r>
                  <a:rPr>
                    <a:latin typeface="Courier"/>
                  </a:rPr>
                  <a:t>svd</a:t>
                </a:r>
                <a:r>
                  <a:t> for singular value decomposition,</a:t>
                </a:r>
              </a:p>
              <a:p>
                <a:pPr lvl="0"/>
                <a:r>
                  <a:rPr>
                    <a:latin typeface="Courier"/>
                  </a:rPr>
                  <a:t>prcomp</a:t>
                </a:r>
                <a:r>
                  <a:t> and </a:t>
                </a:r>
                <a:r>
                  <a:rPr>
                    <a:latin typeface="Courier"/>
                  </a:rPr>
                  <a:t>princomp</a:t>
                </a:r>
                <a:r>
                  <a:t> for PCA,</a:t>
                </a:r>
              </a:p>
              <a:p>
                <a:pPr lvl="0"/>
                <a:r>
                  <a:rPr>
                    <a:latin typeface="Courier"/>
                  </a:rPr>
                  <a:t>biplot</a:t>
                </a:r>
              </a:p>
              <a:p>
                <a:pPr marL="0" lvl="0" indent="0">
                  <a:buNone/>
                </a:pPr>
                <a:r>
                  <a:t>Nice packages:</a:t>
                </a:r>
              </a:p>
              <a:p>
                <a:pPr lvl="0"/>
                <a:r>
                  <a:rPr>
                    <a:latin typeface="Courier"/>
                  </a:rPr>
                  <a:t>FactoMineR</a:t>
                </a:r>
                <a:r>
                  <a:t>: </a:t>
                </a:r>
                <a:r>
                  <a:rPr>
                    <a:latin typeface="Courier"/>
                  </a:rPr>
                  <a:t>PCA</a:t>
                </a:r>
                <a:r>
                  <a:t>, </a:t>
                </a:r>
                <a:r>
                  <a:rPr>
                    <a:latin typeface="Courier"/>
                  </a:rPr>
                  <a:t>MFA</a:t>
                </a:r>
                <a:r>
                  <a:t>, </a:t>
                </a:r>
                <a:r>
                  <a:rPr>
                    <a:latin typeface="Courier"/>
                  </a:rPr>
                  <a:t>CA</a:t>
                </a:r>
                <a:r>
                  <a:t>, </a:t>
                </a:r>
                <a:r>
                  <a:rPr>
                    <a:latin typeface="Courier"/>
                  </a:rPr>
                  <a:t>MCA</a:t>
                </a:r>
                <a:r>
                  <a:t> and associates. In earlier versions, the graphs were “crude”…</a:t>
                </a:r>
              </a:p>
              <a:p>
                <a:pPr lvl="0"/>
                <a:r>
                  <a:rPr>
                    <a:latin typeface="Courier"/>
                  </a:rPr>
                  <a:t>factoextra</a:t>
                </a:r>
                <a:r>
                  <a:t>: “helper” package to make beautiful plots, and much more!</a:t>
                </a:r>
              </a:p>
              <a:p>
                <a:pPr lvl="0"/>
                <a:r>
                  <a:rPr>
                    <a:latin typeface="Courier"/>
                  </a:rPr>
                  <a:t>ade4</a:t>
                </a:r>
                <a:r>
                  <a:t>: more than “one block” type of analyses. Made by ecologists so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t> PCOA, coinertia analysis, STATIS, etc.</a:t>
                </a:r>
              </a:p>
              <a:p>
                <a:pPr lvl="0"/>
                <a:r>
                  <a:rPr>
                    <a:latin typeface="Courier"/>
                  </a:rPr>
                  <a:t>ExPosition</a:t>
                </a:r>
                <a:r>
                  <a:t>: made for psychometricians (they like PLS)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And a few nice books and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books and papers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A little bit of Math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t>(non-universal) Conventions: matrices and vectors are </a:t>
                </a:r>
                <a:r>
                  <a:rPr b="1"/>
                  <a:t>bold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t> = number of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t> = number of variables (only quantitative)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for an individual observation,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 for a single variable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t> = data matrix,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t> rows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t> columns, sometimes already centered, and scaled, to make our life easy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=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,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th column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t> a set of weights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Some mental images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little detour: matrix multiplication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Take a pen and paper, and do this multiplication: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e>
                  </m:d>
                  <m:r>
                    <a:rPr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begChr m:val="["/>
                      <m:endChr m:val="]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:r>
              <a:rPr>
                <a:hlinkClick r:id="rId2"/>
              </a:rPr>
              <a:t>Cool video: 5 ways to see matrix multiplication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“Find a linear combination of the columns of the data that would capture the most information.”</a:t>
            </a:r>
          </a:p>
          <a:p>
            <a:pPr marL="0" lvl="0" indent="0">
              <a:buNone/>
            </a:pPr>
            <a:r>
              <a:t>In mathematical words, find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𝐗𝐰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𝑤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𝐗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+⋯+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𝑤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𝐗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m:oMathPara>
            </a14:m>
            <a:endParaRPr/>
          </a:p>
          <a:p>
            <a:pPr marL="0" lvl="0" indent="0">
              <a:buNone/>
            </a:pPr>
            <a:r>
              <a:t>that maximizes… wait a minute! What are the dimensions?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𝐗</m:t>
                </m:r>
              </m:oMath>
            </a14:m>
            <a:r>
              <a:t>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𝐼</m:t>
                </m:r>
              </m:oMath>
            </a14:m>
            <a:r>
              <a:t> rows and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𝐽</m:t>
                </m:r>
              </m:oMath>
            </a14:m>
            <a:r>
              <a:t> columns,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𝐰</m:t>
                </m:r>
              </m:oMath>
            </a14:m>
            <a:r>
              <a:t>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𝐽</m:t>
                </m:r>
              </m:oMath>
            </a14:m>
            <a:r>
              <a:t> rows and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columns,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𝐗𝐰</m:t>
                </m:r>
              </m:oMath>
            </a14:m>
            <a:r>
              <a:t>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𝐼</m:t>
                </m:r>
              </m:oMath>
            </a14:m>
            <a:r>
              <a:t> rows and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column.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The mathematical translation of the intuitions behind PCA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Most popular intuition of PCA: how does it translate?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“PCA creates a linear combination of variables that maximizes variance.”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m:rPr>
                      <m:sty m:val="p"/>
                    </m:rPr>
                    <a:rPr>
                      <a:latin typeface="Cambria Math" panose="02040503050406030204" pitchFamily="18" charset="0"/>
                    </a:rPr>
                    <m:t>arg</m:t>
                  </m:r>
                  <m:limLow>
                    <m:limLow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limLowPr>
                    <m:e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max</m:t>
                      </m:r>
                    </m:e>
                    <m:lim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𝐰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</m:lim>
                  </m:limLow>
                  <m:r>
                    <m:rPr>
                      <m:nor/>
                    </m:rPr>
                    <a:rPr/>
                    <m:t>var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𝐗𝐰</m:t>
                      </m:r>
                    </m:e>
                  </m:d>
                </m:oMath>
              </m:oMathPara>
            </a14:m>
            <a:endParaRPr sz="2000"/>
          </a:p>
          <a:p>
            <a:pPr lvl="0"/>
            <a:r>
              <a:t>Why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∥</m:t>
                </m:r>
                <m:r>
                  <a:rPr>
                    <a:latin typeface="Cambria Math" panose="02040503050406030204" pitchFamily="18" charset="0"/>
                  </a:rPr>
                  <m:t>𝐰</m:t>
                </m:r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∥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=1</m:t>
                </m:r>
              </m:oMath>
            </a14:m>
            <a:r>
              <a:t>?</a:t>
            </a:r>
          </a:p>
          <a:p>
            <a:pPr lvl="0"/>
            <a:r>
              <a:t>Dirty trick: </a:t>
            </a:r>
            <a14:m xmlns:a14="http://schemas.microsoft.com/office/drawing/2010/main">
              <m:oMath xmlns:m="http://schemas.openxmlformats.org/officeDocument/2006/math">
                <m:r>
                  <m:rPr>
                    <m:nor/>
                  </m:rPr>
                  <a:rPr/>
                  <m:t>var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𝐗𝐰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i="1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𝐰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⊤</m:t>
                    </m:r>
                  </m:sup>
                </m:sSup>
                <m:sSup>
                  <m:sSupPr>
                    <m:ctrlPr>
                      <a:rPr i="1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𝐗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⊤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𝐗𝐰</m:t>
                </m:r>
              </m:oMath>
            </a14:m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Least “well-known” intuition of PCA: how does it translate?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“PCA creates a linear combination of variables that maximizes correlation.”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m:rPr>
                      <m:sty m:val="p"/>
                    </m:rPr>
                    <a:rPr>
                      <a:latin typeface="Cambria Math" panose="02040503050406030204" pitchFamily="18" charset="0"/>
                    </a:rPr>
                    <m:t>arg</m:t>
                  </m:r>
                  <m:limLow>
                    <m:limLow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limLowPr>
                    <m:e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max</m:t>
                      </m:r>
                    </m:e>
                    <m:lim>
                      <m:r>
                        <a:rPr>
                          <a:latin typeface="Cambria Math" panose="02040503050406030204" pitchFamily="18" charset="0"/>
                        </a:rPr>
                        <m:t>𝐰</m:t>
                      </m:r>
                    </m:lim>
                  </m:limLow>
                  <m:nary>
                    <m:naryPr>
                      <m:chr m:val="∑"/>
                      <m:limLoc m:val="undOvr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a:rPr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</m:sub>
                    <m:sup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</m:sup>
                    <m:e>
                      <m:r>
                        <m:rPr>
                          <m:nor/>
                        </m:rPr>
                        <a:rPr/>
                        <m:t>cor</m:t>
                      </m:r>
                    </m:e>
                  </m:nary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Second least “well-known” intuition of PCA: how does it translate?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“PCA creates the best lower rank approximation of the covariance matrix.”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m:rPr>
                      <m:sty m:val="p"/>
                    </m:rPr>
                    <a:rPr>
                      <a:latin typeface="Cambria Math" panose="02040503050406030204" pitchFamily="18" charset="0"/>
                    </a:rPr>
                    <m:t>arg</m:t>
                  </m:r>
                  <m:limLow>
                    <m:limLow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limLowPr>
                    <m:e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𝑤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</m:lim>
                  </m:limLow>
                  <m:sSubSup>
                    <m:sSub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∥"/>
                          <m:endChr m:val="∥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𝐰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𝐹</m:t>
                      </m:r>
                    </m:sub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  <a:endParaRPr sz="2000"/>
          </a:p>
          <a:p>
            <a:pPr lvl="0"/>
            <a14:m xmlns:a14="http://schemas.microsoft.com/office/drawing/2010/main">
              <m:oMath xmlns:m="http://schemas.openxmlformats.org/officeDocument/2006/math">
                <m:f>
                  <m:fPr>
                    <m:ctrlPr>
                      <a:rPr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den>
                </m:f>
                <m:sSup>
                  <m:sSupPr>
                    <m:ctrlPr>
                      <a:rPr i="1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𝐗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⊤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𝐗</m:t>
                </m:r>
              </m:oMath>
            </a14:m>
            <a:endParaRPr sz="2000"/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𝜆</m:t>
                </m:r>
              </m:oMath>
            </a14:m>
            <a:r>
              <a:t>: the [blank] of the covariance matrix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𝐰</m:t>
                </m:r>
              </m:oMath>
            </a14:m>
            <a:r>
              <a:t>: the [blank] of the covariance matrix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little image</a:t>
            </a:r>
          </a:p>
        </p:txBody>
      </p:sp>
      <p:pic>
        <p:nvPicPr>
          <p:cNvPr id="3" name="Picture 1" descr="SparseGSVD_equations_andCo_files/figure-pptx/rank1-covariance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Rank-1 approximations</a:t>
            </a:r>
          </a:p>
        </p:txBody>
      </p:sp>
      <p:pic>
        <p:nvPicPr>
          <p:cNvPr id="3" name="Picture 1" descr="../data/anim1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Increasing rank approximations</a:t>
            </a:r>
          </a:p>
        </p:txBody>
      </p:sp>
      <p:pic>
        <p:nvPicPr>
          <p:cNvPr id="3" name="Picture 1" descr="../data/anim2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We can do the same kind of magic with the data itself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Singular value decomposition can be used to approximate a rectangular matrix with a lower ranked matrix of the same dimension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m:rPr>
                      <m:sty m:val="p"/>
                    </m:rPr>
                    <a:rPr>
                      <a:latin typeface="Cambria Math" panose="02040503050406030204" pitchFamily="18" charset="0"/>
                    </a:rPr>
                    <m:t>arg</m:t>
                  </m:r>
                  <m:limLow>
                    <m:limLow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limLowPr>
                    <m:e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𝐮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𝐰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</m:lim>
                  </m:limLow>
                  <m:sSubSup>
                    <m:sSub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∥"/>
                          <m:endChr m:val="∥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𝐮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𝐹</m:t>
                      </m:r>
                    </m:sub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  <a:endParaRPr sz="2000"/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𝛿</m:t>
                </m:r>
              </m:oMath>
            </a14:m>
            <a:r>
              <a:t>: singular value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𝐮</m:t>
                </m:r>
              </m:oMath>
            </a14:m>
            <a:r>
              <a:t>: left singular vector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𝐰</m:t>
                </m:r>
              </m:oMath>
            </a14:m>
            <a:r>
              <a:t>: right singular vector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Potato Chips Analysis</a:t>
            </a:r>
          </a:p>
        </p:txBody>
      </p:sp>
      <p:pic>
        <p:nvPicPr>
          <p:cNvPr id="3" name="Picture 1" descr="../img/potat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83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Cut the yummiest French fries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 1 approximation</a:t>
            </a:r>
          </a:p>
        </p:txBody>
      </p:sp>
      <p:pic>
        <p:nvPicPr>
          <p:cNvPr id="3" name="Picture 1" descr="SparseGSVD_equations_andCo_files/figure-pptx/svd%20rank%201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Rank-1 approximations</a:t>
            </a:r>
          </a:p>
        </p:txBody>
      </p:sp>
      <p:pic>
        <p:nvPicPr>
          <p:cNvPr id="3" name="Picture 1" descr="../data/anim3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Increasing rank approximations</a:t>
            </a:r>
          </a:p>
        </p:txBody>
      </p:sp>
      <p:pic>
        <p:nvPicPr>
          <p:cNvPr id="3" name="Picture 1" descr="../data/anim4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Constraining the SVD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t>LASSO is a (relatively) recent technique originally intended for regression problems: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𝛃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such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that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or the dual form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𝛃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lvl="0"/>
                <a:r>
                  <a:t>the obtained weights are sparse (with zeros)</a:t>
                </a:r>
              </a:p>
              <a:p>
                <a:pPr lvl="0"/>
                <a:r>
                  <a:t>the non-zeros coefficients correspond to important variables</a:t>
                </a:r>
              </a:p>
              <a:p>
                <a:pPr lvl="0"/>
                <a:r>
                  <a:t>the result is biased</a:t>
                </a:r>
              </a:p>
              <a:p>
                <a:pPr lvl="0"/>
                <a:r>
                  <a:t>selecting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t> is done through cross-validation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2985" b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C9D0-41C4-4A17-933A-C08A05B3E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20718"/>
                <a:ext cx="7886700" cy="42375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Sparsify the GSVD: the sparse GSVD (</a:t>
                </a:r>
                <a:r>
                  <a:rPr lang="en-US" dirty="0" err="1"/>
                  <a:t>sGSVD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Intersection of 3 spaces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1</a:t>
                </a:r>
                <a:r>
                  <a:rPr lang="en-US" dirty="0"/>
                  <a:t>-ball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-ball</a:t>
                </a:r>
              </a:p>
              <a:p>
                <a:pPr lvl="2"/>
                <a:r>
                  <a:rPr lang="en-US" dirty="0"/>
                  <a:t>Orthogonal space: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Sparse MCA (sMCA)</a:t>
                </a:r>
              </a:p>
              <a:p>
                <a:pPr lvl="1"/>
                <a:r>
                  <a:rPr lang="en-US" dirty="0"/>
                  <a:t>Generalize </a:t>
                </a:r>
                <a:r>
                  <a:rPr lang="en-US" i="1" dirty="0"/>
                  <a:t>L</a:t>
                </a:r>
                <a:r>
                  <a:rPr lang="en-US" baseline="-25000" dirty="0"/>
                  <a:t>1</a:t>
                </a:r>
                <a:r>
                  <a:rPr lang="en-US" dirty="0"/>
                  <a:t>-constraint</a:t>
                </a:r>
              </a:p>
              <a:p>
                <a:pPr lvl="1"/>
                <a:r>
                  <a:rPr lang="en-US" dirty="0"/>
                  <a:t>Group constraint: 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(1,2)</a:t>
                </a:r>
                <a:r>
                  <a:rPr lang="en-US" dirty="0"/>
                  <a:t>-norm: sum of </a:t>
                </a:r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-norms 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-norms: [(Level 1 loading)</a:t>
                </a:r>
                <a:r>
                  <a:rPr lang="en-US" baseline="30000" dirty="0"/>
                  <a:t>2</a:t>
                </a:r>
                <a:r>
                  <a:rPr lang="en-US" dirty="0"/>
                  <a:t> + (Level 2 loading)</a:t>
                </a:r>
                <a:r>
                  <a:rPr lang="en-US" baseline="30000" dirty="0"/>
                  <a:t>2</a:t>
                </a:r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TW" b="0" dirty="0"/>
                  <a:t>]</a:t>
                </a:r>
                <a:endParaRPr lang="en-US" altLang="zh-TW" b="0" baseline="30000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C9D0-41C4-4A17-933A-C08A05B3E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20718"/>
                <a:ext cx="7886700" cy="4237531"/>
              </a:xfrm>
              <a:blipFill>
                <a:blip r:embed="rId3"/>
                <a:stretch>
                  <a:fillRect l="-96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73D724-8F60-465F-9BD6-B571F8BA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Sparse GSVD (</a:t>
            </a:r>
            <a:r>
              <a:rPr lang="en-US" sz="2400" dirty="0" err="1"/>
              <a:t>sGSVD</a:t>
            </a:r>
            <a:r>
              <a:rPr lang="en-US" sz="2400" dirty="0"/>
              <a:t>) and sparse MCA (sMCA)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AA488-6FDF-4D5F-9B0E-6778521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7AF63-8FA5-45F0-833E-A2396BD4066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758DE-04C7-443D-B9F7-0895CB56F2CE}"/>
              </a:ext>
            </a:extLst>
          </p:cNvPr>
          <p:cNvSpPr txBox="1"/>
          <p:nvPr/>
        </p:nvSpPr>
        <p:spPr>
          <a:xfrm>
            <a:off x="3075793" y="2038891"/>
            <a:ext cx="2091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dirty="0">
                <a:solidFill>
                  <a:prstClr val="black"/>
                </a:solidFill>
                <a:latin typeface="+mj-lt"/>
              </a:rPr>
              <a:t>with weights 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kern="0" baseline="30000" dirty="0">
                <a:solidFill>
                  <a:sysClr val="windowText" lastClr="000000"/>
                </a:solidFill>
                <a:latin typeface="+mj-lt"/>
              </a:rPr>
              <a:t>T</a:t>
            </a:r>
            <a:r>
              <a:rPr lang="en-US" sz="1500" b="1" dirty="0">
                <a:solidFill>
                  <a:schemeClr val="accent2"/>
                </a:solidFill>
                <a:latin typeface="+mj-lt"/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  <a:latin typeface="+mj-lt"/>
              </a:rPr>
              <a:t>X</a:t>
            </a:r>
            <a:r>
              <a:rPr lang="en-US" sz="1500" b="1" dirty="0">
                <a:solidFill>
                  <a:schemeClr val="accent2"/>
                </a:solidFill>
                <a:latin typeface="+mj-lt"/>
              </a:rPr>
              <a:t>P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 = I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1AE569B-6B46-4C47-97B9-390FF2BB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784" y="2700519"/>
            <a:ext cx="1515527" cy="76819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6DFCB4E-E030-4499-B3C9-01030D4346FC}"/>
              </a:ext>
            </a:extLst>
          </p:cNvPr>
          <p:cNvSpPr/>
          <p:nvPr/>
        </p:nvSpPr>
        <p:spPr>
          <a:xfrm>
            <a:off x="4038293" y="2699442"/>
            <a:ext cx="476443" cy="74494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3CD9BBAF-D378-4DBC-94BE-09242232D7F7}"/>
              </a:ext>
            </a:extLst>
          </p:cNvPr>
          <p:cNvGraphicFramePr>
            <a:graphicFrameLocks noGrp="1"/>
          </p:cNvGraphicFramePr>
          <p:nvPr/>
        </p:nvGraphicFramePr>
        <p:xfrm>
          <a:off x="0" y="4998228"/>
          <a:ext cx="9144096" cy="16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2">
                  <a:extLst>
                    <a:ext uri="{9D8B030D-6E8A-4147-A177-3AD203B41FA5}">
                      <a16:colId xmlns:a16="http://schemas.microsoft.com/office/drawing/2014/main" val="170538356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2655855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1110725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44418401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95851732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0568386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6907354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40304816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6433254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71602689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0035044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96508722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7350931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67406869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00145594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5749243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99981426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1243675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71437194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340942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37462097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9729462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267612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213579539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94064975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68226703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5192954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8524022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58928529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3862370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5062360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8167681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3431964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82003141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34347842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4843624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6793391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422879443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18550284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90578390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89980251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73117934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69857622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27522644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90308510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2132767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6296763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464794750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0785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D013A5-79BE-438A-BBFD-2B0BF3E62701}"/>
              </a:ext>
            </a:extLst>
          </p:cNvPr>
          <p:cNvCxnSpPr>
            <a:cxnSpLocks/>
          </p:cNvCxnSpPr>
          <p:nvPr/>
        </p:nvCxnSpPr>
        <p:spPr>
          <a:xfrm flipH="1">
            <a:off x="6633533" y="2896207"/>
            <a:ext cx="1951621" cy="1447838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46000">
                  <a:schemeClr val="bg1">
                    <a:lumMod val="75000"/>
                  </a:schemeClr>
                </a:gs>
                <a:gs pos="50000">
                  <a:schemeClr val="tx1"/>
                </a:gs>
              </a:gsLst>
              <a:lin ang="5400000" scaled="1"/>
            </a:gra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78734E-7F8F-44DB-AEB9-5EDB2473A6B4}"/>
              </a:ext>
            </a:extLst>
          </p:cNvPr>
          <p:cNvGrpSpPr/>
          <p:nvPr/>
        </p:nvGrpSpPr>
        <p:grpSpPr>
          <a:xfrm>
            <a:off x="6284095" y="2734522"/>
            <a:ext cx="2688455" cy="1740767"/>
            <a:chOff x="12877800" y="5947303"/>
            <a:chExt cx="1219200" cy="12192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6129DC2-E12B-4969-B41F-2857CF870AA0}"/>
                </a:ext>
              </a:extLst>
            </p:cNvPr>
            <p:cNvCxnSpPr/>
            <p:nvPr/>
          </p:nvCxnSpPr>
          <p:spPr>
            <a:xfrm>
              <a:off x="12877800" y="6549436"/>
              <a:ext cx="1219200" cy="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DB1B609-FDDA-4C91-9C0A-9A75AF3D57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877800" y="6556903"/>
              <a:ext cx="1219200" cy="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E9AC112A-5327-46AB-8B4D-8FDDFE610745}"/>
              </a:ext>
            </a:extLst>
          </p:cNvPr>
          <p:cNvSpPr/>
          <p:nvPr/>
        </p:nvSpPr>
        <p:spPr>
          <a:xfrm>
            <a:off x="7073219" y="3032119"/>
            <a:ext cx="1124061" cy="1121997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60F988ED-65E4-4548-ABF8-702B5F319672}"/>
              </a:ext>
            </a:extLst>
          </p:cNvPr>
          <p:cNvSpPr/>
          <p:nvPr/>
        </p:nvSpPr>
        <p:spPr>
          <a:xfrm>
            <a:off x="6922151" y="2857375"/>
            <a:ext cx="1426197" cy="1471484"/>
          </a:xfrm>
          <a:prstGeom prst="diamond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77B3B-7A55-46B1-BC61-0B78B85EDD66}"/>
              </a:ext>
            </a:extLst>
          </p:cNvPr>
          <p:cNvSpPr txBox="1"/>
          <p:nvPr/>
        </p:nvSpPr>
        <p:spPr>
          <a:xfrm>
            <a:off x="5947285" y="4308657"/>
            <a:ext cx="1015823" cy="323165"/>
          </a:xfrm>
          <a:prstGeom prst="rect">
            <a:avLst/>
          </a:prstGeom>
          <a:noFill/>
          <a:scene3d>
            <a:camera prst="isometricOffAxis2Right">
              <a:rot lat="1500000" lon="18000000" rev="3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schemeClr val="accent2"/>
                </a:solidFill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</a:rPr>
              <a:t>X</a:t>
            </a:r>
            <a:r>
              <a:rPr lang="en-US" sz="1500" b="1" dirty="0"/>
              <a:t>P</a:t>
            </a:r>
            <a:endParaRPr lang="en-US" sz="15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A178F6-63A9-41B8-8494-B4904BCB78D0}"/>
              </a:ext>
            </a:extLst>
          </p:cNvPr>
          <p:cNvSpPr txBox="1"/>
          <p:nvPr/>
        </p:nvSpPr>
        <p:spPr>
          <a:xfrm>
            <a:off x="6389050" y="4271904"/>
            <a:ext cx="277727" cy="323165"/>
          </a:xfrm>
          <a:prstGeom prst="rect">
            <a:avLst/>
          </a:prstGeom>
          <a:noFill/>
          <a:scene3d>
            <a:camera prst="isometricOffAxis2Right">
              <a:rot lat="1500000" lon="18000000" rev="3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endParaRPr lang="en-US" sz="1500" baseline="30000" dirty="0">
              <a:solidFill>
                <a:prstClr val="black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D1A327-5F96-48D7-94C8-BA09D7D001D2}"/>
              </a:ext>
            </a:extLst>
          </p:cNvPr>
          <p:cNvSpPr txBox="1"/>
          <p:nvPr/>
        </p:nvSpPr>
        <p:spPr>
          <a:xfrm>
            <a:off x="6331834" y="2736400"/>
            <a:ext cx="10281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schemeClr val="accent2"/>
                </a:solidFill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</a:rPr>
              <a:t>X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baseline="30000" dirty="0">
                <a:solidFill>
                  <a:prstClr val="black"/>
                </a:solidFill>
              </a:rPr>
              <a:t>⊥</a:t>
            </a:r>
            <a:endParaRPr lang="en-US" sz="15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4FBFAF-DAB7-4487-BE18-77F9703E85B1}"/>
              </a:ext>
            </a:extLst>
          </p:cNvPr>
          <p:cNvSpPr txBox="1"/>
          <p:nvPr/>
        </p:nvSpPr>
        <p:spPr>
          <a:xfrm>
            <a:off x="6785162" y="2728464"/>
            <a:ext cx="387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baseline="30000" dirty="0">
                <a:solidFill>
                  <a:prstClr val="black"/>
                </a:solidFill>
              </a:rPr>
              <a:t>⊥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BB62D8-CC68-4E97-AC2F-F4FEAF08CCA3}"/>
              </a:ext>
            </a:extLst>
          </p:cNvPr>
          <p:cNvSpPr/>
          <p:nvPr/>
        </p:nvSpPr>
        <p:spPr>
          <a:xfrm>
            <a:off x="7235802" y="4355906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A660A3E-F35A-4D51-9524-3D84F3C290E8}"/>
              </a:ext>
            </a:extLst>
          </p:cNvPr>
          <p:cNvSpPr/>
          <p:nvPr/>
        </p:nvSpPr>
        <p:spPr>
          <a:xfrm>
            <a:off x="8763689" y="3219125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362AC3-03E6-49BE-BC23-A3D5C19B8272}"/>
              </a:ext>
            </a:extLst>
          </p:cNvPr>
          <p:cNvCxnSpPr>
            <a:cxnSpLocks/>
            <a:stCxn id="44" idx="7"/>
            <a:endCxn id="45" idx="3"/>
          </p:cNvCxnSpPr>
          <p:nvPr/>
        </p:nvCxnSpPr>
        <p:spPr>
          <a:xfrm flipV="1">
            <a:off x="7323607" y="3306930"/>
            <a:ext cx="1455148" cy="10640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785E12-2E4D-4468-B9E6-8A6A776B8008}"/>
              </a:ext>
            </a:extLst>
          </p:cNvPr>
          <p:cNvCxnSpPr>
            <a:cxnSpLocks/>
            <a:stCxn id="45" idx="2"/>
            <a:endCxn id="48" idx="6"/>
          </p:cNvCxnSpPr>
          <p:nvPr/>
        </p:nvCxnSpPr>
        <p:spPr>
          <a:xfrm flipH="1" flipV="1">
            <a:off x="8270305" y="3259277"/>
            <a:ext cx="493385" cy="1128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192ECA0-EE88-4279-8994-E1400465E873}"/>
              </a:ext>
            </a:extLst>
          </p:cNvPr>
          <p:cNvSpPr txBox="1"/>
          <p:nvPr/>
        </p:nvSpPr>
        <p:spPr>
          <a:xfrm>
            <a:off x="7988823" y="4191062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</a:rPr>
              <a:t>one loading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0EAAAFF-C6D2-4A0B-BB66-51244911B9B7}"/>
              </a:ext>
            </a:extLst>
          </p:cNvPr>
          <p:cNvCxnSpPr>
            <a:cxnSpLocks/>
          </p:cNvCxnSpPr>
          <p:nvPr/>
        </p:nvCxnSpPr>
        <p:spPr>
          <a:xfrm>
            <a:off x="6261800" y="3215879"/>
            <a:ext cx="2677400" cy="756217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46000">
                  <a:schemeClr val="bg1">
                    <a:lumMod val="75000"/>
                  </a:schemeClr>
                </a:gs>
                <a:gs pos="50000">
                  <a:schemeClr val="tx1"/>
                </a:gs>
              </a:gsLst>
              <a:lin ang="5400000" scaled="1"/>
            </a:gra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iamond 51">
            <a:extLst>
              <a:ext uri="{FF2B5EF4-FFF2-40B4-BE49-F238E27FC236}">
                <a16:creationId xmlns:a16="http://schemas.microsoft.com/office/drawing/2014/main" id="{98A3F553-D046-4613-90F1-1E2D82CEEEB7}"/>
              </a:ext>
            </a:extLst>
          </p:cNvPr>
          <p:cNvSpPr/>
          <p:nvPr/>
        </p:nvSpPr>
        <p:spPr>
          <a:xfrm rot="17149819">
            <a:off x="7017802" y="2706880"/>
            <a:ext cx="1310690" cy="1824148"/>
          </a:xfrm>
          <a:custGeom>
            <a:avLst/>
            <a:gdLst>
              <a:gd name="connsiteX0" fmla="*/ 0 w 1722426"/>
              <a:gd name="connsiteY0" fmla="*/ 1216099 h 2432197"/>
              <a:gd name="connsiteX1" fmla="*/ 861213 w 1722426"/>
              <a:gd name="connsiteY1" fmla="*/ 0 h 2432197"/>
              <a:gd name="connsiteX2" fmla="*/ 1722426 w 1722426"/>
              <a:gd name="connsiteY2" fmla="*/ 1216099 h 2432197"/>
              <a:gd name="connsiteX3" fmla="*/ 861213 w 1722426"/>
              <a:gd name="connsiteY3" fmla="*/ 2432197 h 2432197"/>
              <a:gd name="connsiteX4" fmla="*/ 0 w 1722426"/>
              <a:gd name="connsiteY4" fmla="*/ 1216099 h 2432197"/>
              <a:gd name="connsiteX0" fmla="*/ 0 w 1726766"/>
              <a:gd name="connsiteY0" fmla="*/ 1216099 h 2432197"/>
              <a:gd name="connsiteX1" fmla="*/ 861213 w 1726766"/>
              <a:gd name="connsiteY1" fmla="*/ 0 h 2432197"/>
              <a:gd name="connsiteX2" fmla="*/ 1726766 w 1726766"/>
              <a:gd name="connsiteY2" fmla="*/ 908613 h 2432197"/>
              <a:gd name="connsiteX3" fmla="*/ 861213 w 1726766"/>
              <a:gd name="connsiteY3" fmla="*/ 2432197 h 2432197"/>
              <a:gd name="connsiteX4" fmla="*/ 0 w 1726766"/>
              <a:gd name="connsiteY4" fmla="*/ 1216099 h 2432197"/>
              <a:gd name="connsiteX0" fmla="*/ 0 w 1747586"/>
              <a:gd name="connsiteY0" fmla="*/ 1390971 h 2432197"/>
              <a:gd name="connsiteX1" fmla="*/ 882033 w 1747586"/>
              <a:gd name="connsiteY1" fmla="*/ 0 h 2432197"/>
              <a:gd name="connsiteX2" fmla="*/ 1747586 w 1747586"/>
              <a:gd name="connsiteY2" fmla="*/ 908613 h 2432197"/>
              <a:gd name="connsiteX3" fmla="*/ 882033 w 1747586"/>
              <a:gd name="connsiteY3" fmla="*/ 2432197 h 2432197"/>
              <a:gd name="connsiteX4" fmla="*/ 0 w 1747586"/>
              <a:gd name="connsiteY4" fmla="*/ 1390971 h 243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7586" h="2432197">
                <a:moveTo>
                  <a:pt x="0" y="1390971"/>
                </a:moveTo>
                <a:lnTo>
                  <a:pt x="882033" y="0"/>
                </a:lnTo>
                <a:lnTo>
                  <a:pt x="1747586" y="908613"/>
                </a:lnTo>
                <a:lnTo>
                  <a:pt x="882033" y="2432197"/>
                </a:lnTo>
                <a:lnTo>
                  <a:pt x="0" y="1390971"/>
                </a:lnTo>
                <a:close/>
              </a:path>
            </a:pathLst>
          </a:cu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A11228-8F58-4720-88B8-D31D10E8A4AE}"/>
              </a:ext>
            </a:extLst>
          </p:cNvPr>
          <p:cNvSpPr/>
          <p:nvPr/>
        </p:nvSpPr>
        <p:spPr>
          <a:xfrm>
            <a:off x="6863480" y="3086634"/>
            <a:ext cx="1530445" cy="1012967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321A831D-0BAE-4586-89A5-3EBEE0A44DAB}"/>
              </a:ext>
            </a:extLst>
          </p:cNvPr>
          <p:cNvSpPr/>
          <p:nvPr/>
        </p:nvSpPr>
        <p:spPr>
          <a:xfrm>
            <a:off x="6575373" y="2987879"/>
            <a:ext cx="2110753" cy="1216250"/>
          </a:xfrm>
          <a:prstGeom prst="diamond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3033B13-3FA5-42AC-B8D6-098F56F0AA81}"/>
              </a:ext>
            </a:extLst>
          </p:cNvPr>
          <p:cNvSpPr/>
          <p:nvPr/>
        </p:nvSpPr>
        <p:spPr>
          <a:xfrm>
            <a:off x="8167434" y="3207842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767502-3A11-4765-ADC6-C65ABDA53311}"/>
              </a:ext>
            </a:extLst>
          </p:cNvPr>
          <p:cNvSpPr/>
          <p:nvPr/>
        </p:nvSpPr>
        <p:spPr>
          <a:xfrm>
            <a:off x="8171557" y="3214478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4BC475-1BA8-4B42-BEB9-A052B108B4EC}"/>
                  </a:ext>
                </a:extLst>
              </p:cNvPr>
              <p:cNvSpPr txBox="1"/>
              <p:nvPr/>
            </p:nvSpPr>
            <p:spPr>
              <a:xfrm>
                <a:off x="6046027" y="3721972"/>
                <a:ext cx="120995" cy="233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4BC475-1BA8-4B42-BEB9-A052B108B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27" y="3721972"/>
                <a:ext cx="120995" cy="233975"/>
              </a:xfrm>
              <a:prstGeom prst="rect">
                <a:avLst/>
              </a:prstGeom>
              <a:blipFill>
                <a:blip r:embed="rId5"/>
                <a:stretch>
                  <a:fillRect l="-50000" t="-5263" r="-10000" b="-31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7 L 0.05117 0.06598 " pathEditMode="fixed" rAng="0" ptsTypes="AA">
                                      <p:cBhvr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326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78 0.06528 L 0.01289 0.02686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"/>
                            </p:stCondLst>
                            <p:childTnLst>
                              <p:par>
                                <p:cTn id="14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-0.06524 -0.06389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24 -0.06389 L -0.04662 -0.03125 " pathEditMode="relative" rAng="0" ptsTypes="AA">
                                      <p:cBhvr>
                                        <p:cTn id="1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162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 animBg="1"/>
      <p:bldP spid="38" grpId="0" animBg="1"/>
      <p:bldP spid="38" grpId="1" animBg="1"/>
      <p:bldP spid="39" grpId="0" animBg="1"/>
      <p:bldP spid="39" grpId="1" animBg="1"/>
      <p:bldP spid="40" grpId="0"/>
      <p:bldP spid="41" grpId="0"/>
      <p:bldP spid="41" grpId="1"/>
      <p:bldP spid="42" grpId="0"/>
      <p:bldP spid="43" grpId="0"/>
      <p:bldP spid="43" grpId="1"/>
      <p:bldP spid="44" grpId="0" animBg="1"/>
      <p:bldP spid="44" grpId="1" animBg="1"/>
      <p:bldP spid="44" grpId="2" animBg="1"/>
      <p:bldP spid="44" grpId="3" animBg="1"/>
      <p:bldP spid="45" grpId="0" animBg="1"/>
      <p:bldP spid="45" grpId="1" animBg="1"/>
      <p:bldP spid="45" grpId="2" animBg="1"/>
      <p:bldP spid="45" grpId="3" animBg="1"/>
      <p:bldP spid="50" grpId="0"/>
      <p:bldP spid="52" grpId="0" animBg="1"/>
      <p:bldP spid="53" grpId="0" animBg="1"/>
      <p:bldP spid="54" grpId="0" animBg="1"/>
      <p:bldP spid="54" grpId="1" animBg="1"/>
      <p:bldP spid="48" grpId="0" animBg="1"/>
      <p:bldP spid="48" grpId="1" animBg="1"/>
      <p:bldP spid="48" grpId="2" animBg="1"/>
      <p:bldP spid="48" grpId="3" animBg="1"/>
      <p:bldP spid="55" grpId="0" animBg="1"/>
      <p:bldP spid="55" grpId="1" animBg="1"/>
      <p:bldP spid="55" grpId="2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Optimization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m>
                    <m:mPr>
                      <m:plcHide m:val="on"/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d>
                          <m:dPr>
                            <m:ctrlPr>
                              <a:rPr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</m:e>
                        </m:d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>
                                <a:latin typeface="Cambria Math" panose="02040503050406030204" pitchFamily="18" charset="0"/>
                              </a:rPr>
                              <m:t>𝛃</m:t>
                            </m:r>
                          </m:lim>
                        </m:limLow>
                        <m:sSubSup>
                          <m:sSub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∥"/>
                                <m:endChr m:val="∥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</m:d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mr>
                    <m:mr>
                      <m:e>
                        <m:r>
                          <m:rPr>
                            <m:nor/>
                          </m:rPr>
                          <a:rPr/>
                          <m:t> </m:t>
                        </m:r>
                        <m:r>
                          <m:rPr>
                            <m:nor/>
                          </m:rPr>
                          <a:rPr/>
                          <m:t>such</m:t>
                        </m:r>
                        <m:r>
                          <m:rPr>
                            <m:nor/>
                          </m:rPr>
                          <a:rPr/>
                          <m:t> </m:t>
                        </m:r>
                        <m:r>
                          <m:rPr>
                            <m:nor/>
                          </m:rPr>
                          <a:rPr/>
                          <m:t>that</m:t>
                        </m:r>
                        <m:r>
                          <m:rPr>
                            <m:nor/>
                          </m:rPr>
                          <a:rPr/>
                          <m:t> </m:t>
                        </m:r>
                        <m:d>
                          <m:dPr>
                            <m:begChr m:val="{"/>
                            <m:endChr m:val="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𝐌𝐩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𝐖𝐪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=0,∀</m:t>
                                  </m:r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&lt;ℓ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,ℓ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/>
                                    <m:t>and</m:t>
                                  </m:r>
                                  <m:r>
                                    <m:rPr>
                                      <m:nor/>
                                    </m:rPr>
                                    <a:rPr/>
                                    <m:t> 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,ℓ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mr>
                  </m:m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00FB-4DCE-683C-0E57-997601A5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&amp; Found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C5B43E-821D-66B3-E1B7-77DAA4B21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14760"/>
                <a:ext cx="7886700" cy="372419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Transition formulas: from rows to columns and back: pseudo-version</a:t>
                </a:r>
              </a:p>
              <a:p>
                <a:endParaRPr lang="en-US" dirty="0"/>
              </a:p>
              <a:p>
                <a:r>
                  <a:rPr lang="en-US" dirty="0"/>
                  <a:t>Supplementary projection: pseudo-inverse projector</a:t>
                </a:r>
              </a:p>
              <a:p>
                <a:endParaRPr lang="en-US" dirty="0"/>
              </a:p>
              <a:p>
                <a:r>
                  <a:rPr lang="en-US" dirty="0"/>
                  <a:t>Asymmetric projection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1): kept</a:t>
                </a:r>
              </a:p>
              <a:p>
                <a:endParaRPr lang="en-US" dirty="0"/>
              </a:p>
              <a:p>
                <a:r>
                  <a:rPr lang="en-US" dirty="0"/>
                  <a:t>Distributional equivalence: kept</a:t>
                </a:r>
              </a:p>
              <a:p>
                <a:endParaRPr lang="en-US" dirty="0"/>
              </a:p>
              <a:p>
                <a:r>
                  <a:rPr lang="en-US" dirty="0"/>
                  <a:t>Nested Solutions (i.e., </a:t>
                </a:r>
                <a:r>
                  <a:rPr lang="en-US" b="1" dirty="0"/>
                  <a:t>X</a:t>
                </a:r>
                <a:r>
                  <a:rPr lang="en-US" dirty="0"/>
                  <a:t> vs. </a:t>
                </a:r>
                <a:r>
                  <a:rPr lang="en-US" b="1" dirty="0"/>
                  <a:t>X</a:t>
                </a:r>
                <a:r>
                  <a:rPr lang="en-US" dirty="0"/>
                  <a:t> – </a:t>
                </a:r>
                <a:r>
                  <a:rPr lang="en-US" b="1" dirty="0" err="1"/>
                  <a:t>rc</a:t>
                </a:r>
                <a:r>
                  <a:rPr lang="en-US" baseline="30000" dirty="0" err="1"/>
                  <a:t>T</a:t>
                </a:r>
                <a:r>
                  <a:rPr lang="en-US" dirty="0"/>
                  <a:t>) and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= 1): Lost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C5B43E-821D-66B3-E1B7-77DAA4B21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14760"/>
                <a:ext cx="7886700" cy="3724196"/>
              </a:xfrm>
              <a:blipFill>
                <a:blip r:embed="rId2"/>
                <a:stretch>
                  <a:fillRect l="-804" t="-2041" b="-13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are the parameters?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𝐌</m:t>
                </m:r>
              </m:oMath>
            </a14:m>
            <a:r>
              <a:t> and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𝐖</m:t>
                </m:r>
              </m:oMath>
            </a14:m>
            <a:r>
              <a:t> = masses, weights… so metrics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𝐩</m:t>
                    </m:r>
                    <m:r>
                      <a:rPr>
                        <a:latin typeface="Cambria Math" panose="02040503050406030204" pitchFamily="18" charset="0"/>
                      </a:rPr>
                      <m:t>,ℓ</m:t>
                    </m:r>
                  </m:sub>
                </m:sSub>
              </m:oMath>
            </a14:m>
            <a:r>
              <a:t> and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𝐪</m:t>
                    </m:r>
                    <m:r>
                      <a:rPr>
                        <a:latin typeface="Cambria Math" panose="02040503050406030204" pitchFamily="18" charset="0"/>
                      </a:rPr>
                      <m:t>,ℓ</m:t>
                    </m:r>
                  </m:sub>
                </m:sSub>
              </m:oMath>
            </a14:m>
            <a:r>
              <a:t> = sparsity parameters, between 1 (strong sparsity), and </a:t>
            </a:r>
            <a14:m xmlns:a14="http://schemas.microsoft.com/office/drawing/2010/main">
              <m:oMath xmlns:m="http://schemas.openxmlformats.org/officeDocument/2006/math">
                <m:rad>
                  <m:radPr>
                    <m:degHide m:val="on"/>
                    <m:ctrlPr>
                      <a:rPr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r>
                      <m:rPr>
                        <m:nor/>
                      </m:rPr>
                      <a:rPr/>
                      <m:t>dimension</m:t>
                    </m:r>
                  </m:e>
                </m:rad>
              </m:oMath>
            </a14:m>
            <a:r>
              <a:t> (no sparsity)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Whale versus krill: this is you (credit: Allison Horst)</a:t>
            </a:r>
          </a:p>
        </p:txBody>
      </p:sp>
      <p:pic>
        <p:nvPicPr>
          <p:cNvPr id="3" name="Picture 1" descr="../img/WideMouthShark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Eat the most krill (put on your 3D glasses)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 </a:t>
            </a:r>
            <a:r>
              <a:rPr>
                <a:hlinkClick r:id="rId2"/>
              </a:rPr>
              <a:t>Artwork by @allison_horst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Whale versus krill: this is your data (credit: Allison Horst)</a:t>
            </a:r>
          </a:p>
        </p:txBody>
      </p:sp>
      <p:pic>
        <p:nvPicPr>
          <p:cNvPr id="3" name="Picture 1" descr="../img/WideMouthShark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Eat the most krill (put on your 3D glasses)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 </a:t>
            </a:r>
            <a:r>
              <a:rPr>
                <a:hlinkClick r:id="rId2"/>
              </a:rPr>
              <a:t>Artwork by @allison_horst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The tri-force of PCA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Beautiful 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Screeplot, versus individual map, versus circle of correlation. With the associated theoretical concepts: inertia (multivariate variance), distance between individuals, and angles between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1039</Words>
  <Application>Microsoft Macintosh PowerPoint</Application>
  <PresentationFormat>Affichage à l'écran (16:9)</PresentationFormat>
  <Paragraphs>144</Paragraphs>
  <Slides>38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4" baseType="lpstr">
      <vt:lpstr>Aptos</vt:lpstr>
      <vt:lpstr>Arial</vt:lpstr>
      <vt:lpstr>Calibri</vt:lpstr>
      <vt:lpstr>Cambria Math</vt:lpstr>
      <vt:lpstr>Courier</vt:lpstr>
      <vt:lpstr>Office Theme</vt:lpstr>
      <vt:lpstr>Singular Value Decomposition</vt:lpstr>
      <vt:lpstr>Some mental images</vt:lpstr>
      <vt:lpstr>Potato Chips Analysis</vt:lpstr>
      <vt:lpstr>Whale versus krill: this is you (credit: Allison Horst)</vt:lpstr>
      <vt:lpstr>Présentation PowerPoint</vt:lpstr>
      <vt:lpstr>Whale versus krill: this is your data (credit: Allison Horst)</vt:lpstr>
      <vt:lpstr>Présentation PowerPoint</vt:lpstr>
      <vt:lpstr>The tri-force of PCA</vt:lpstr>
      <vt:lpstr>Beautiful illustration</vt:lpstr>
      <vt:lpstr>Example data</vt:lpstr>
      <vt:lpstr>Example screeplot</vt:lpstr>
      <vt:lpstr>Example individual map</vt:lpstr>
      <vt:lpstr>Example circle of correlation</vt:lpstr>
      <vt:lpstr>Vocabulary</vt:lpstr>
      <vt:lpstr>French versus English</vt:lpstr>
      <vt:lpstr>R vocabulary</vt:lpstr>
      <vt:lpstr>And a few nice books and papers</vt:lpstr>
      <vt:lpstr>A little bit of Math</vt:lpstr>
      <vt:lpstr>Notations</vt:lpstr>
      <vt:lpstr>A little detour: matrix multiplication</vt:lpstr>
      <vt:lpstr>PCA</vt:lpstr>
      <vt:lpstr>The mathematical translation of the intuitions behind PCA</vt:lpstr>
      <vt:lpstr>Most popular intuition of PCA: how does it translate?</vt:lpstr>
      <vt:lpstr>Least “well-known” intuition of PCA: how does it translate?</vt:lpstr>
      <vt:lpstr>Second least “well-known” intuition of PCA: how does it translate?</vt:lpstr>
      <vt:lpstr>A little image</vt:lpstr>
      <vt:lpstr>Rank-1 approximations</vt:lpstr>
      <vt:lpstr>Increasing rank approximations</vt:lpstr>
      <vt:lpstr>We can do the same kind of magic with the data itself</vt:lpstr>
      <vt:lpstr>Rank 1 approximation</vt:lpstr>
      <vt:lpstr>Rank-1 approximations</vt:lpstr>
      <vt:lpstr>Increasing rank approximations</vt:lpstr>
      <vt:lpstr>Constraining the SVD</vt:lpstr>
      <vt:lpstr>LASSO</vt:lpstr>
      <vt:lpstr>Sparse GSVD (sGSVD) and sparse MCA (sMCA)</vt:lpstr>
      <vt:lpstr>Optimization problem</vt:lpstr>
      <vt:lpstr>Lost &amp; Found</vt:lpstr>
      <vt:lpstr>What are the parameters?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Singular Value Decomposition</dc:title>
  <dc:creator>Vincent Guillemot</dc:creator>
  <cp:keywords/>
  <cp:lastModifiedBy>Vincent  GUILLEMOT</cp:lastModifiedBy>
  <cp:revision>2</cp:revision>
  <dcterms:created xsi:type="dcterms:W3CDTF">2024-06-02T10:43:46Z</dcterms:created>
  <dcterms:modified xsi:type="dcterms:W3CDTF">2024-06-02T10:51:10Z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